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erriweather" pitchFamily="2" charset="77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2D7C6A-9460-4359-8942-F7A52E0394C9}">
  <a:tblStyle styleId="{022D7C6A-9460-4359-8942-F7A52E0394C9}" styleName="Table_0">
    <a:wholeTbl>
      <a:tcTxStyle b="off" i="off">
        <a:font>
          <a:latin typeface="Eina 04 Regular"/>
          <a:ea typeface="Eina 04 Regular"/>
          <a:cs typeface="Eina 04 Regular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D"/>
          </a:solidFill>
        </a:fill>
      </a:tcStyle>
    </a:wholeTbl>
    <a:band1H>
      <a:tcTxStyle/>
      <a:tcStyle>
        <a:tcBdr/>
        <a:fill>
          <a:solidFill>
            <a:srgbClr val="CACC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ina 04 Regular"/>
          <a:ea typeface="Eina 04 Regular"/>
          <a:cs typeface="Eina 04 Regular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ina 04 Regular"/>
          <a:ea typeface="Eina 04 Regular"/>
          <a:cs typeface="Eina 04 Regular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ina 04 Regular"/>
          <a:ea typeface="Eina 04 Regular"/>
          <a:cs typeface="Eina 04 Regular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ina 04 Regular"/>
          <a:ea typeface="Eina 04 Regular"/>
          <a:cs typeface="Eina 04 Regular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E11BA3-229B-41DB-B61E-CF6C6EE1E7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2"/>
    <p:restoredTop sz="94694"/>
  </p:normalViewPr>
  <p:slideViewPr>
    <p:cSldViewPr snapToGrid="0">
      <p:cViewPr varScale="1">
        <p:scale>
          <a:sx n="146" d="100"/>
          <a:sy n="146" d="100"/>
        </p:scale>
        <p:origin x="9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53e82798a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053e82798a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053e82798a_1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c58c03bdd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dc58c03bdd_0_5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dc58c03bdd_0_5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053e82798a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053e82798a_1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high level summary of the details that are in the subsequent slides. </a:t>
            </a:r>
            <a:endParaRPr/>
          </a:p>
        </p:txBody>
      </p:sp>
      <p:sp>
        <p:nvSpPr>
          <p:cNvPr id="281" name="Google Shape;281;g2053e82798a_1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53e82798a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053e82798a_1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053e82798a_1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dc58c03b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dc58c03bdd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dc58c03bdd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dc58c03bdd_0_1098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4" name="Google Shape;314;g1dc58c03bdd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53e82798a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2053e82798a_1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053e82798a_1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053e82798a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2053e82798a_1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List each objectives and how success will  be tracked and measured.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053e82798a_1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53e82798a_1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053e82798a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3c5f5c69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3c5f5c69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53e82798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053e82798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3c5f5c69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3c5f5c69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53e82798a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053e82798a_1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053e82798a_1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c58c03bdd_0_16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dc58c03bdd_0_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53e82798a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053e82798a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dc58c03bd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dc58c03b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53e82798a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053e82798a_1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053e82798a_1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053e82798a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053e82798a_1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053e82798a_1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53e82798a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053e82798a_1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053e82798a_1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75" y="487000"/>
            <a:ext cx="1626050" cy="3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90875" y="1381600"/>
            <a:ext cx="7809900" cy="1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67075" y="3708925"/>
            <a:ext cx="780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672200" y="1027200"/>
            <a:ext cx="6789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7527472" y="4327072"/>
            <a:ext cx="1616528" cy="8164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33114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_BLUE">
  <p:cSld name="DIVIDER SLIDE_BLUE">
    <p:bg>
      <p:bgPr>
        <a:solidFill>
          <a:schemeClr val="accent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72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514350" y="1844705"/>
            <a:ext cx="8115300" cy="14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920" y="4726115"/>
            <a:ext cx="1195387" cy="15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| SUB">
  <p:cSld name="HEADER | SUB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514350" y="514351"/>
            <a:ext cx="8115300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514350" y="878329"/>
            <a:ext cx="8115300" cy="35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TEGORY | HEADER">
  <p:cSld name="CATEGORY |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514350" y="857251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14350" y="514350"/>
            <a:ext cx="8115300" cy="28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">
          <p15:clr>
            <a:srgbClr val="FBAE40"/>
          </p15:clr>
        </p15:guide>
        <p15:guide id="2" orient="horz" pos="6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HALF DEEPWATER">
  <p:cSld name="LEFT HALF DEEPWAT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0" y="0"/>
            <a:ext cx="4540701" cy="514246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4447952" y="-1032"/>
            <a:ext cx="137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922509" y="1200150"/>
            <a:ext cx="3710178" cy="35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922509" y="857251"/>
            <a:ext cx="371017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922509" y="514350"/>
            <a:ext cx="3710178" cy="28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0" y="0"/>
            <a:ext cx="4540701" cy="514246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4447952" y="-1032"/>
            <a:ext cx="137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TD BLUE SOLID BACKGROUND">
  <p:cSld name="1_TTD BLUE SOLID BACKGROUND">
    <p:bg>
      <p:bgPr>
        <a:solidFill>
          <a:schemeClr val="accent5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4920" y="4726115"/>
            <a:ext cx="1195387" cy="15840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514350" y="1844705"/>
            <a:ext cx="8115300" cy="14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26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66213" y="528577"/>
            <a:ext cx="78099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67080" y="1369219"/>
            <a:ext cx="7809900" cy="30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elvetica Neue"/>
              <a:buChar char="⁃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 Sky with Clouds No Logo">
  <p:cSld name="TITLE_AND_BODY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0"/>
          <p:cNvGrpSpPr/>
          <p:nvPr/>
        </p:nvGrpSpPr>
        <p:grpSpPr>
          <a:xfrm>
            <a:off x="-30646" y="-861666"/>
            <a:ext cx="9205293" cy="7557434"/>
            <a:chOff x="0" y="1155699"/>
            <a:chExt cx="12273724" cy="10076579"/>
          </a:xfrm>
        </p:grpSpPr>
        <p:pic>
          <p:nvPicPr>
            <p:cNvPr id="82" name="Google Shape;82;p20" descr="Image"/>
            <p:cNvPicPr preferRelativeResize="0"/>
            <p:nvPr/>
          </p:nvPicPr>
          <p:blipFill rotWithShape="1">
            <a:blip r:embed="rId2">
              <a:alphaModFix amt="53280"/>
            </a:blip>
            <a:srcRect l="22199" t="23832" r="23337"/>
            <a:stretch/>
          </p:blipFill>
          <p:spPr>
            <a:xfrm>
              <a:off x="0" y="3587753"/>
              <a:ext cx="12273724" cy="764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0" descr="Image"/>
            <p:cNvPicPr preferRelativeResize="0"/>
            <p:nvPr/>
          </p:nvPicPr>
          <p:blipFill rotWithShape="1">
            <a:blip r:embed="rId3">
              <a:alphaModFix/>
            </a:blip>
            <a:srcRect l="22968" r="22306" b="43384"/>
            <a:stretch/>
          </p:blipFill>
          <p:spPr>
            <a:xfrm>
              <a:off x="793" y="1155699"/>
              <a:ext cx="12272118" cy="59966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" name="Google Shape;84;p20" descr="p1.png"/>
          <p:cNvPicPr preferRelativeResize="0"/>
          <p:nvPr/>
        </p:nvPicPr>
        <p:blipFill rotWithShape="1">
          <a:blip r:embed="rId4">
            <a:alphaModFix amt="15000"/>
          </a:blip>
          <a:srcRect t="44858" r="40610"/>
          <a:stretch/>
        </p:blipFill>
        <p:spPr>
          <a:xfrm>
            <a:off x="6123682" y="-20250"/>
            <a:ext cx="3057079" cy="283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0" descr="pF 1.png"/>
          <p:cNvPicPr preferRelativeResize="0"/>
          <p:nvPr/>
        </p:nvPicPr>
        <p:blipFill rotWithShape="1">
          <a:blip r:embed="rId5">
            <a:alphaModFix amt="19520"/>
          </a:blip>
          <a:srcRect b="30371"/>
          <a:stretch/>
        </p:blipFill>
        <p:spPr>
          <a:xfrm>
            <a:off x="0" y="1562100"/>
            <a:ext cx="9144000" cy="358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28739" y="47625"/>
            <a:ext cx="8286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428739" y="1321594"/>
            <a:ext cx="82866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405917" y="857250"/>
            <a:ext cx="762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FF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EFF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4473549" y="4882307"/>
            <a:ext cx="1902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25" tIns="34300" rIns="68625" bIns="343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44600" y="1367475"/>
            <a:ext cx="78825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-9975"/>
            <a:ext cx="9153900" cy="4811700"/>
          </a:xfrm>
          <a:prstGeom prst="rect">
            <a:avLst/>
          </a:prstGeom>
          <a:solidFill>
            <a:srgbClr val="38AA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75"/>
            <a:ext cx="91440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48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4600" y="1367475"/>
            <a:ext cx="7882500" cy="3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lnSpc>
                <a:spcPct val="80000"/>
              </a:lnSpc>
              <a:buSzPts val="935"/>
              <a:buNone/>
              <a:defRPr sz="79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8050" y="4895625"/>
            <a:ext cx="798351" cy="16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-9200" y="4806825"/>
            <a:ext cx="9180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@goproperrebe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ctrTitle"/>
          </p:nvPr>
        </p:nvSpPr>
        <p:spPr>
          <a:xfrm>
            <a:off x="590875" y="1686400"/>
            <a:ext cx="7809900" cy="1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Go-To-Market Strategy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Template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514350" y="46750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Messaging Strategy 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graphicFrame>
        <p:nvGraphicFramePr>
          <p:cNvPr id="269" name="Google Shape;269;p38"/>
          <p:cNvGraphicFramePr/>
          <p:nvPr>
            <p:extLst>
              <p:ext uri="{D42A27DB-BD31-4B8C-83A1-F6EECF244321}">
                <p14:modId xmlns:p14="http://schemas.microsoft.com/office/powerpoint/2010/main" val="1951176210"/>
              </p:ext>
            </p:extLst>
          </p:nvPr>
        </p:nvGraphicFramePr>
        <p:xfrm>
          <a:off x="462116" y="1009195"/>
          <a:ext cx="8167534" cy="3712420"/>
        </p:xfrm>
        <a:graphic>
          <a:graphicData uri="http://schemas.openxmlformats.org/drawingml/2006/table">
            <a:tbl>
              <a:tblPr firstRow="1" bandRow="1">
                <a:noFill/>
                <a:tableStyleId>{022D7C6A-9460-4359-8942-F7A52E0394C9}</a:tableStyleId>
              </a:tblPr>
              <a:tblGrid>
                <a:gridCol w="121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THE WHY</a:t>
                      </a:r>
                      <a:endParaRPr sz="11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What’s happening in the market that makes it a great time to launch.</a:t>
                      </a:r>
                      <a:endParaRPr sz="1200" b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BUYER’S PROBLEM</a:t>
                      </a:r>
                      <a:endParaRPr sz="8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What pain points will this product (service or new capabilities) specifically address? 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VALUE SOUGHT (THEMES)</a:t>
                      </a:r>
                      <a:endParaRPr sz="8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THEME 1 (e.g.: Accuracy)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THEME  2 (e.g.: Safety)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THEME 3 (e.g.:Simplicity) 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BENEFITS </a:t>
                      </a:r>
                      <a:endParaRPr sz="8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CAPABILITIES THAT DELIVER THAT VALUE: DIFFERENTIATORS</a:t>
                      </a:r>
                      <a:endParaRPr sz="8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F87"/>
                        </a:buClr>
                        <a:buSzPts val="7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PROOF POINTS</a:t>
                      </a:r>
                      <a:endParaRPr sz="8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(e.g. Third Party validation  what you’re saying is true. Ex: Customer testimonials, case studies, analysts, etc.)</a:t>
                      </a:r>
                      <a:endParaRPr sz="6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  <a:p>
                      <a:pPr marL="12700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erriweather"/>
                        <a:buChar char="•"/>
                      </a:pPr>
                      <a:r>
                        <a:rPr lang="en" sz="1000" i="0" u="none" strike="noStrike" cap="none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[write here]</a:t>
                      </a:r>
                      <a:endParaRPr sz="10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137150">
                    <a:lnL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0" name="Google Shape;270;p38"/>
          <p:cNvSpPr txBox="1"/>
          <p:nvPr/>
        </p:nvSpPr>
        <p:spPr>
          <a:xfrm>
            <a:off x="9185856" y="12653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title"/>
          </p:nvPr>
        </p:nvSpPr>
        <p:spPr>
          <a:xfrm>
            <a:off x="352176" y="396433"/>
            <a:ext cx="58575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accen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Pricing and Packaging</a:t>
            </a:r>
            <a:endParaRPr sz="2400" b="0" dirty="0">
              <a:solidFill>
                <a:schemeClr val="accen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body" idx="1"/>
          </p:nvPr>
        </p:nvSpPr>
        <p:spPr>
          <a:xfrm>
            <a:off x="352175" y="1215939"/>
            <a:ext cx="7140005" cy="22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Char char="●"/>
            </a:pPr>
            <a:r>
              <a:rPr lang="en" sz="1600" b="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Detail how each new product service or new set of capabilities </a:t>
            </a:r>
            <a:r>
              <a:rPr lang="en" sz="1600" b="0" dirty="0" err="1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ispriced</a:t>
            </a:r>
            <a:r>
              <a:rPr lang="en" sz="1600" b="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.</a:t>
            </a:r>
            <a:endParaRPr sz="1600" b="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Char char="●"/>
            </a:pPr>
            <a:r>
              <a:rPr lang="en" sz="1600" b="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List any special promotional offers  (for example) </a:t>
            </a:r>
            <a:endParaRPr sz="1600" b="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85800" lvl="1" indent="-260350" algn="l" rtl="0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○"/>
            </a:pPr>
            <a:r>
              <a:rPr lang="en" sz="16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Free 30-day trial</a:t>
            </a:r>
            <a:endParaRPr sz="16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85800" lvl="1" indent="-260350" algn="l" rtl="0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○"/>
            </a:pPr>
            <a:r>
              <a:rPr lang="en" sz="16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Free audit of your current technology stack </a:t>
            </a:r>
            <a:endParaRPr sz="16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514350" y="46750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Plan on a Page</a:t>
            </a:r>
          </a:p>
        </p:txBody>
      </p:sp>
      <p:sp>
        <p:nvSpPr>
          <p:cNvPr id="284" name="Google Shape;284;p40"/>
          <p:cNvSpPr/>
          <p:nvPr/>
        </p:nvSpPr>
        <p:spPr>
          <a:xfrm>
            <a:off x="7504612" y="4578532"/>
            <a:ext cx="1449977" cy="411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p40"/>
          <p:cNvGraphicFramePr/>
          <p:nvPr>
            <p:extLst>
              <p:ext uri="{D42A27DB-BD31-4B8C-83A1-F6EECF244321}">
                <p14:modId xmlns:p14="http://schemas.microsoft.com/office/powerpoint/2010/main" val="3541264291"/>
              </p:ext>
            </p:extLst>
          </p:nvPr>
        </p:nvGraphicFramePr>
        <p:xfrm>
          <a:off x="514350" y="1215913"/>
          <a:ext cx="8115300" cy="3377030"/>
        </p:xfrm>
        <a:graphic>
          <a:graphicData uri="http://schemas.openxmlformats.org/drawingml/2006/table">
            <a:tbl>
              <a:tblPr firstRow="1" bandRow="1">
                <a:noFill/>
                <a:tableStyleId>{022D7C6A-9460-4359-8942-F7A52E0394C9}</a:tableStyleId>
              </a:tblPr>
              <a:tblGrid>
                <a:gridCol w="21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i="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LAUNCH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34300" marB="34300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Goals 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Broad outcomes expected.</a:t>
                      </a:r>
                      <a:endParaRPr sz="1000" i="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Target Audience | Market Segment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Who you need to reach, engage and motivate in what context. </a:t>
                      </a:r>
                      <a:endParaRPr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Strategies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Various approaches to achieve the goal</a:t>
                      </a:r>
                      <a:endParaRPr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Objectives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What </a:t>
                      </a: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specific, measurable steps you’ll take to achieve each strategy</a:t>
                      </a:r>
                      <a:endParaRPr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Activities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Tactics to support the objectives tied to a strategy</a:t>
                      </a:r>
                      <a:endParaRPr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KPIs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How will </a:t>
                      </a: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success will be m</a:t>
                      </a:r>
                      <a:r>
                        <a:rPr lang="en" sz="1000" i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easure</a:t>
                      </a: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</a:t>
                      </a:r>
                      <a:endParaRPr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Budget Required </a:t>
                      </a:r>
                      <a:endParaRPr sz="14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The investment required to achieve launch goals </a:t>
                      </a:r>
                      <a:endParaRPr sz="1000" dirty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302;p41">
            <a:extLst>
              <a:ext uri="{FF2B5EF4-FFF2-40B4-BE49-F238E27FC236}">
                <a16:creationId xmlns:a16="http://schemas.microsoft.com/office/drawing/2014/main" id="{6474656C-0CAB-8222-E892-549A0ED88F6B}"/>
              </a:ext>
            </a:extLst>
          </p:cNvPr>
          <p:cNvSpPr/>
          <p:nvPr/>
        </p:nvSpPr>
        <p:spPr>
          <a:xfrm>
            <a:off x="6208025" y="179450"/>
            <a:ext cx="2070736" cy="865500"/>
          </a:xfrm>
          <a:prstGeom prst="rect">
            <a:avLst/>
          </a:prstGeom>
          <a:solidFill>
            <a:srgbClr val="F35B3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Executive Summary of Your plan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41"/>
          <p:cNvGraphicFramePr/>
          <p:nvPr>
            <p:extLst>
              <p:ext uri="{D42A27DB-BD31-4B8C-83A1-F6EECF244321}">
                <p14:modId xmlns:p14="http://schemas.microsoft.com/office/powerpoint/2010/main" val="3290703154"/>
              </p:ext>
            </p:extLst>
          </p:nvPr>
        </p:nvGraphicFramePr>
        <p:xfrm>
          <a:off x="530942" y="1254409"/>
          <a:ext cx="8098700" cy="3165925"/>
        </p:xfrm>
        <a:graphic>
          <a:graphicData uri="http://schemas.openxmlformats.org/drawingml/2006/table">
            <a:tbl>
              <a:tblPr firstRow="1" bandRow="1">
                <a:noFill/>
                <a:tableStyleId>{022D7C6A-9460-4359-8942-F7A52E0394C9}</a:tableStyleId>
              </a:tblPr>
              <a:tblGrid>
                <a:gridCol w="11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STAGES</a:t>
                      </a:r>
                      <a:endParaRPr sz="1100"/>
                    </a:p>
                  </a:txBody>
                  <a:tcPr marL="68600" marR="68600" marT="34300" marB="34300" anchor="ctr"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BUILD AWARENESS</a:t>
                      </a:r>
                      <a:endParaRPr sz="1100" b="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DRIVE ENGAGEMENT</a:t>
                      </a:r>
                      <a:endParaRPr sz="1100" b="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CONVERT TO PURCHASE</a:t>
                      </a:r>
                      <a:endParaRPr sz="1100" b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KEY </a:t>
                      </a:r>
                      <a:br>
                        <a:rPr lang="en" sz="900" b="1" dirty="0">
                          <a:solidFill>
                            <a:srgbClr val="002F87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lang="en" sz="9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MESSAGE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600" marR="68600" marT="34300" marB="34300" anchor="ctr"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TARGET AUDIENCE TOUCHPOINTS 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600" marR="68600" marT="34300" marB="34300" anchor="ctr"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>
                    <a:lnL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Customer Experience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grpSp>
        <p:nvGrpSpPr>
          <p:cNvPr id="293" name="Google Shape;293;p41"/>
          <p:cNvGrpSpPr/>
          <p:nvPr/>
        </p:nvGrpSpPr>
        <p:grpSpPr>
          <a:xfrm>
            <a:off x="6253454" y="1727683"/>
            <a:ext cx="2258325" cy="200925"/>
            <a:chOff x="822960" y="2378373"/>
            <a:chExt cx="3011100" cy="267900"/>
          </a:xfrm>
        </p:grpSpPr>
        <p:sp>
          <p:nvSpPr>
            <p:cNvPr id="294" name="Google Shape;294;p41"/>
            <p:cNvSpPr/>
            <p:nvPr/>
          </p:nvSpPr>
          <p:spPr>
            <a:xfrm>
              <a:off x="822960" y="2378373"/>
              <a:ext cx="267900" cy="2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95" name="Google Shape;295;p41"/>
            <p:cNvCxnSpPr>
              <a:stCxn id="294" idx="6"/>
            </p:cNvCxnSpPr>
            <p:nvPr/>
          </p:nvCxnSpPr>
          <p:spPr>
            <a:xfrm>
              <a:off x="1090860" y="2512323"/>
              <a:ext cx="2743200" cy="0"/>
            </a:xfrm>
            <a:prstGeom prst="straightConnector1">
              <a:avLst/>
            </a:pr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296" name="Google Shape;296;p41"/>
          <p:cNvGrpSpPr/>
          <p:nvPr/>
        </p:nvGrpSpPr>
        <p:grpSpPr>
          <a:xfrm>
            <a:off x="3938939" y="1731201"/>
            <a:ext cx="2258293" cy="200893"/>
            <a:chOff x="822960" y="2276773"/>
            <a:chExt cx="3011058" cy="267858"/>
          </a:xfrm>
        </p:grpSpPr>
        <p:sp>
          <p:nvSpPr>
            <p:cNvPr id="297" name="Google Shape;297;p41"/>
            <p:cNvSpPr/>
            <p:nvPr/>
          </p:nvSpPr>
          <p:spPr>
            <a:xfrm>
              <a:off x="822960" y="2276773"/>
              <a:ext cx="267858" cy="26785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98" name="Google Shape;298;p41"/>
            <p:cNvCxnSpPr>
              <a:stCxn id="297" idx="6"/>
            </p:cNvCxnSpPr>
            <p:nvPr/>
          </p:nvCxnSpPr>
          <p:spPr>
            <a:xfrm>
              <a:off x="1090818" y="2410702"/>
              <a:ext cx="2743200" cy="0"/>
            </a:xfrm>
            <a:prstGeom prst="straightConnector1">
              <a:avLst/>
            </a:pr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299" name="Google Shape;299;p41"/>
          <p:cNvGrpSpPr/>
          <p:nvPr/>
        </p:nvGrpSpPr>
        <p:grpSpPr>
          <a:xfrm>
            <a:off x="1636671" y="1716957"/>
            <a:ext cx="2258294" cy="200893"/>
            <a:chOff x="822960" y="2276773"/>
            <a:chExt cx="3011058" cy="267858"/>
          </a:xfrm>
        </p:grpSpPr>
        <p:sp>
          <p:nvSpPr>
            <p:cNvPr id="300" name="Google Shape;300;p41"/>
            <p:cNvSpPr/>
            <p:nvPr/>
          </p:nvSpPr>
          <p:spPr>
            <a:xfrm>
              <a:off x="822960" y="2276773"/>
              <a:ext cx="267858" cy="2678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301" name="Google Shape;301;p41"/>
            <p:cNvCxnSpPr>
              <a:stCxn id="300" idx="6"/>
            </p:cNvCxnSpPr>
            <p:nvPr/>
          </p:nvCxnSpPr>
          <p:spPr>
            <a:xfrm>
              <a:off x="1090818" y="2410702"/>
              <a:ext cx="2743200" cy="0"/>
            </a:xfrm>
            <a:prstGeom prst="straightConnector1">
              <a:avLst/>
            </a:pr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02" name="Google Shape;302;p41"/>
          <p:cNvSpPr/>
          <p:nvPr/>
        </p:nvSpPr>
        <p:spPr>
          <a:xfrm>
            <a:off x="6208025" y="179450"/>
            <a:ext cx="2487300" cy="865500"/>
          </a:xfrm>
          <a:prstGeom prst="rect">
            <a:avLst/>
          </a:prstGeom>
          <a:solidFill>
            <a:srgbClr val="F35B3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Summarize the marketing activities the buyer will see as part of this plan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514350" y="467500"/>
            <a:ext cx="4121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Functional Plans 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7504612" y="4578532"/>
            <a:ext cx="14499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5621475" y="196050"/>
            <a:ext cx="2313000" cy="1013100"/>
          </a:xfrm>
          <a:prstGeom prst="rect">
            <a:avLst/>
          </a:prstGeom>
          <a:solidFill>
            <a:srgbClr val="F35B3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Detailed plans for  PR, Communications,  Product Marketing, Digital, etc. Whatever tactics are needed to support the of launch </a:t>
            </a:r>
            <a:endParaRPr sz="1100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graphicFrame>
        <p:nvGraphicFramePr>
          <p:cNvPr id="311" name="Google Shape;311;p42"/>
          <p:cNvGraphicFramePr/>
          <p:nvPr>
            <p:extLst>
              <p:ext uri="{D42A27DB-BD31-4B8C-83A1-F6EECF244321}">
                <p14:modId xmlns:p14="http://schemas.microsoft.com/office/powerpoint/2010/main" val="2503997660"/>
              </p:ext>
            </p:extLst>
          </p:nvPr>
        </p:nvGraphicFramePr>
        <p:xfrm>
          <a:off x="514350" y="1292113"/>
          <a:ext cx="8115300" cy="2876215"/>
        </p:xfrm>
        <a:graphic>
          <a:graphicData uri="http://schemas.openxmlformats.org/drawingml/2006/table">
            <a:tbl>
              <a:tblPr firstRow="1" bandRow="1">
                <a:noFill/>
                <a:tableStyleId>{022D7C6A-9460-4359-8942-F7A52E0394C9}</a:tableStyleId>
              </a:tblPr>
              <a:tblGrid>
                <a:gridCol w="21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i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LAUNCH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34300" marB="34300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Target Audience | Market Segment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Who you need to reach, engage and motivate in what context. 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Strategies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Various approaches to achieve the goal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Objectives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What </a:t>
                      </a: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specific, measurable steps you’ll take to achieve each strategy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Key Activities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Tactics to support the objectives tied to a strategy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KPIs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How will </a:t>
                      </a: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success will be m</a:t>
                      </a:r>
                      <a:r>
                        <a:rPr lang="en" sz="1200" i="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easure</a:t>
                      </a: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d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Budget Required</a:t>
                      </a:r>
                      <a:endParaRPr sz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 panose="020F0502020204030204" pitchFamily="34" charset="0"/>
                          <a:ea typeface="Merriweather"/>
                          <a:cs typeface="Calibri" panose="020F0502020204030204" pitchFamily="34" charset="0"/>
                          <a:sym typeface="Merriweather"/>
                        </a:rPr>
                        <a:t> The investment required to achieve the  goals </a:t>
                      </a:r>
                      <a:endParaRPr sz="1200" dirty="0">
                        <a:latin typeface="Calibri" panose="020F0502020204030204" pitchFamily="34" charset="0"/>
                        <a:ea typeface="Merriweather"/>
                        <a:cs typeface="Calibri" panose="020F0502020204030204" pitchFamily="34" charset="0"/>
                        <a:sym typeface="Merriweather"/>
                      </a:endParaRPr>
                    </a:p>
                  </a:txBody>
                  <a:tcPr marL="68600" marR="68600" marT="68600" marB="68600">
                    <a:lnT w="12700" cap="flat" cmpd="sng">
                      <a:solidFill>
                        <a:srgbClr val="BFBFB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/>
          <p:nvPr/>
        </p:nvSpPr>
        <p:spPr>
          <a:xfrm>
            <a:off x="1456420" y="1217050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Jan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graphicFrame>
        <p:nvGraphicFramePr>
          <p:cNvPr id="317" name="Google Shape;317;p43"/>
          <p:cNvGraphicFramePr/>
          <p:nvPr/>
        </p:nvGraphicFramePr>
        <p:xfrm>
          <a:off x="159313" y="1806394"/>
          <a:ext cx="8787450" cy="3087450"/>
        </p:xfrm>
        <a:graphic>
          <a:graphicData uri="http://schemas.openxmlformats.org/drawingml/2006/table">
            <a:tbl>
              <a:tblPr>
                <a:noFill/>
                <a:tableStyleId>{DDE11BA3-229B-41DB-B61E-CF6C6EE1E788}</a:tableStyleId>
              </a:tblPr>
              <a:tblGrid>
                <a:gridCol w="72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Always-on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666666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666666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Blog and Social Series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Video Series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Story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Core</a:t>
                      </a:r>
                      <a:b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</a:b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Assets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Product Marketing 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Assets</a:t>
                      </a:r>
                      <a:endParaRPr sz="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8" name="Google Shape;318;p43"/>
          <p:cNvSpPr/>
          <p:nvPr/>
        </p:nvSpPr>
        <p:spPr>
          <a:xfrm>
            <a:off x="3101325" y="3655525"/>
            <a:ext cx="1110600" cy="23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Case Study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4420225" y="4523400"/>
            <a:ext cx="1231200" cy="230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In-app messaging</a:t>
            </a:r>
            <a:endParaRPr sz="800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2283825" y="2647601"/>
            <a:ext cx="6582600" cy="230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Blog series; new post every 2 weeks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1" name="Google Shape;321;p43"/>
          <p:cNvSpPr/>
          <p:nvPr/>
        </p:nvSpPr>
        <p:spPr>
          <a:xfrm>
            <a:off x="1667625" y="2036725"/>
            <a:ext cx="7198800" cy="230700"/>
          </a:xfrm>
          <a:prstGeom prst="roundRect">
            <a:avLst>
              <a:gd name="adj" fmla="val 50000"/>
            </a:avLst>
          </a:prstGeom>
          <a:solidFill>
            <a:srgbClr val="ED763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 SEM/Paid Advertising </a:t>
            </a:r>
            <a:endParaRPr sz="1100"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4038000" y="3939535"/>
            <a:ext cx="1775400" cy="26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</a:t>
            </a:r>
            <a:r>
              <a:rPr lang="en" sz="800" dirty="0" err="1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hite</a:t>
            </a:r>
            <a:r>
              <a:rPr lang="en" sz="800" dirty="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Paper | Research Report</a:t>
            </a:r>
            <a:endParaRPr sz="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3" name="Google Shape;323;p43"/>
          <p:cNvSpPr/>
          <p:nvPr/>
        </p:nvSpPr>
        <p:spPr>
          <a:xfrm>
            <a:off x="2283825" y="3939675"/>
            <a:ext cx="1110600" cy="26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Ebook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4" name="Google Shape;324;p43"/>
          <p:cNvSpPr/>
          <p:nvPr/>
        </p:nvSpPr>
        <p:spPr>
          <a:xfrm>
            <a:off x="5813400" y="4507810"/>
            <a:ext cx="1775400" cy="26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Product one-sheet for sales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5" name="Google Shape;325;p43"/>
          <p:cNvSpPr/>
          <p:nvPr/>
        </p:nvSpPr>
        <p:spPr>
          <a:xfrm>
            <a:off x="2283825" y="3234775"/>
            <a:ext cx="1421400" cy="230700"/>
          </a:xfrm>
          <a:prstGeom prst="roundRect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Customer Story</a:t>
            </a:r>
            <a:endParaRPr sz="10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6" name="Google Shape;326;p43"/>
          <p:cNvSpPr txBox="1"/>
          <p:nvPr/>
        </p:nvSpPr>
        <p:spPr>
          <a:xfrm>
            <a:off x="-1417425" y="148025"/>
            <a:ext cx="38427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27" name="Google Shape;327;p43"/>
          <p:cNvSpPr/>
          <p:nvPr/>
        </p:nvSpPr>
        <p:spPr>
          <a:xfrm>
            <a:off x="2360700" y="2713745"/>
            <a:ext cx="99300" cy="98400"/>
          </a:xfrm>
          <a:prstGeom prst="ellipse">
            <a:avLst/>
          </a:prstGeom>
          <a:solidFill>
            <a:srgbClr val="ED763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390550" y="292800"/>
            <a:ext cx="53646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solidFill>
                  <a:schemeClr val="accen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Timeline</a:t>
            </a:r>
            <a:endParaRPr sz="2400" dirty="0">
              <a:solidFill>
                <a:schemeClr val="accen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A1E0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2216750" y="4539000"/>
            <a:ext cx="2041500" cy="23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Product overview video</a:t>
            </a:r>
            <a:endParaRPr sz="80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0" name="Google Shape;330;p43"/>
          <p:cNvSpPr/>
          <p:nvPr/>
        </p:nvSpPr>
        <p:spPr>
          <a:xfrm>
            <a:off x="2633070" y="1217050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Feb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3855695" y="1217050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March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2" name="Google Shape;332;p43"/>
          <p:cNvSpPr/>
          <p:nvPr/>
        </p:nvSpPr>
        <p:spPr>
          <a:xfrm>
            <a:off x="5123320" y="1217050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April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3" name="Google Shape;333;p43"/>
          <p:cNvSpPr/>
          <p:nvPr/>
        </p:nvSpPr>
        <p:spPr>
          <a:xfrm>
            <a:off x="6336445" y="1265625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May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4" name="Google Shape;334;p43"/>
          <p:cNvSpPr/>
          <p:nvPr/>
        </p:nvSpPr>
        <p:spPr>
          <a:xfrm>
            <a:off x="7461170" y="1245700"/>
            <a:ext cx="903600" cy="439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June</a:t>
            </a:r>
            <a:endParaRPr sz="1400">
              <a:solidFill>
                <a:srgbClr val="FFFFFF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5" name="Google Shape;335;p43"/>
          <p:cNvSpPr/>
          <p:nvPr/>
        </p:nvSpPr>
        <p:spPr>
          <a:xfrm>
            <a:off x="6177975" y="121400"/>
            <a:ext cx="1923806" cy="559200"/>
          </a:xfrm>
          <a:prstGeom prst="rect">
            <a:avLst/>
          </a:prstGeom>
          <a:solidFill>
            <a:srgbClr val="F35B3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Map key deliverables  by type over time </a:t>
            </a:r>
            <a:endParaRPr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6" name="Google Shape;336;p43"/>
          <p:cNvSpPr/>
          <p:nvPr/>
        </p:nvSpPr>
        <p:spPr>
          <a:xfrm>
            <a:off x="5900550" y="3924085"/>
            <a:ext cx="1775400" cy="26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Tips, tutorials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4150725" y="3234775"/>
            <a:ext cx="1421400" cy="230700"/>
          </a:xfrm>
          <a:prstGeom prst="roundRect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Customer Story</a:t>
            </a:r>
            <a:endParaRPr sz="10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8" name="Google Shape;338;p43"/>
          <p:cNvSpPr/>
          <p:nvPr/>
        </p:nvSpPr>
        <p:spPr>
          <a:xfrm>
            <a:off x="6254550" y="3258475"/>
            <a:ext cx="1421400" cy="230700"/>
          </a:xfrm>
          <a:prstGeom prst="roundRect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Customer Story</a:t>
            </a:r>
            <a:endParaRPr sz="10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5692125" y="3599000"/>
            <a:ext cx="1110600" cy="23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Case Study</a:t>
            </a:r>
            <a:endParaRPr sz="8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40" name="Google Shape;340;p43"/>
          <p:cNvSpPr/>
          <p:nvPr/>
        </p:nvSpPr>
        <p:spPr>
          <a:xfrm>
            <a:off x="2208300" y="4254938"/>
            <a:ext cx="2041500" cy="23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Update Pitch Deck for Sales</a:t>
            </a:r>
            <a:endParaRPr sz="80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4922509" y="857251"/>
            <a:ext cx="371017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Budget by Mix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graphicFrame>
        <p:nvGraphicFramePr>
          <p:cNvPr id="347" name="Google Shape;347;p44"/>
          <p:cNvGraphicFramePr/>
          <p:nvPr/>
        </p:nvGraphicFramePr>
        <p:xfrm>
          <a:off x="4922509" y="1371959"/>
          <a:ext cx="3754050" cy="2400250"/>
        </p:xfrm>
        <a:graphic>
          <a:graphicData uri="http://schemas.openxmlformats.org/drawingml/2006/table">
            <a:tbl>
              <a:tblPr firstRow="1" bandRow="1">
                <a:noFill/>
                <a:tableStyleId>{022D7C6A-9460-4359-8942-F7A52E0394C9}</a:tableStyleId>
              </a:tblPr>
              <a:tblGrid>
                <a:gridCol w="187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MARKETING MIX</a:t>
                      </a:r>
                      <a:endParaRPr sz="1100" b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34300" marB="34300" anchor="ctr"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BUDGET </a:t>
                      </a:r>
                      <a:endParaRPr sz="1100" b="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Advertising 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etc.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8" name="Google Shape;348;p44"/>
          <p:cNvSpPr txBox="1"/>
          <p:nvPr/>
        </p:nvSpPr>
        <p:spPr>
          <a:xfrm>
            <a:off x="4922509" y="4035207"/>
            <a:ext cx="3754056" cy="4667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TOTAL: $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9" name="Google Shape;34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85" y="1726733"/>
            <a:ext cx="3754200" cy="28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4"/>
          <p:cNvSpPr txBox="1"/>
          <p:nvPr/>
        </p:nvSpPr>
        <p:spPr>
          <a:xfrm>
            <a:off x="594440" y="915986"/>
            <a:ext cx="3262745" cy="28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% INVESTMENT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Merriweather"/>
              </a:rPr>
              <a:t>Success Metrics</a:t>
            </a:r>
            <a:endParaRPr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342900" y="1071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5"/>
          <p:cNvSpPr txBox="1">
            <a:spLocks noGrp="1"/>
          </p:cNvSpPr>
          <p:nvPr>
            <p:ph type="body" idx="1"/>
          </p:nvPr>
        </p:nvSpPr>
        <p:spPr>
          <a:xfrm>
            <a:off x="644600" y="1367475"/>
            <a:ext cx="78825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Detail you’ll track, measure and analyze to indicate progress and success.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Metrics should be quantitative and tie to the launch goals.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Data point; e.g. $XX revenue within first 6 months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Data point; e.g. XX% of current customers adopting within 3 months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Data point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Google Shape;359;p45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Risks </a:t>
            </a:r>
            <a:endParaRPr sz="24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Google Shape;365;p46"/>
          <p:cNvSpPr txBox="1"/>
          <p:nvPr/>
        </p:nvSpPr>
        <p:spPr>
          <a:xfrm>
            <a:off x="514350" y="1200150"/>
            <a:ext cx="7269600" cy="159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 any risks and considerations that may impact the launch. For example: 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•"/>
            </a:pPr>
            <a:r>
              <a:rPr lang="en" sz="16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Dates slip for the product release, or functionality must be dropped to hit the date.</a:t>
            </a:r>
            <a:endParaRPr sz="16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•"/>
            </a:pPr>
            <a:r>
              <a:rPr lang="en" sz="16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Any limitations to the plan based on what was approved/budgeted for.</a:t>
            </a:r>
            <a:endParaRPr sz="16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Any competitor or market factors that could impact the launch. </a:t>
            </a:r>
            <a:r>
              <a:rPr lang="en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>
            <a:spLocks noGrp="1"/>
          </p:cNvSpPr>
          <p:nvPr>
            <p:ph type="title"/>
          </p:nvPr>
        </p:nvSpPr>
        <p:spPr>
          <a:xfrm>
            <a:off x="630750" y="819494"/>
            <a:ext cx="7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Enjoy!</a:t>
            </a:r>
            <a:endParaRPr dirty="0"/>
          </a:p>
        </p:txBody>
      </p:sp>
      <p:sp>
        <p:nvSpPr>
          <p:cNvPr id="371" name="Google Shape;371;p47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4294967295"/>
          </p:nvPr>
        </p:nvSpPr>
        <p:spPr>
          <a:xfrm>
            <a:off x="644600" y="1652550"/>
            <a:ext cx="4721400" cy="18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Contact info: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Joan Bodensteiner</a:t>
            </a:r>
            <a:br>
              <a:rPr lang="en" dirty="0">
                <a:solidFill>
                  <a:srgbClr val="FFFFFF"/>
                </a:solidFill>
              </a:rPr>
            </a:br>
            <a:r>
              <a:rPr lang="en" u="sng" dirty="0">
                <a:solidFill>
                  <a:srgbClr val="38AAF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joan@goproperrebel.com</a:t>
            </a:r>
            <a:br>
              <a:rPr lang="en" dirty="0">
                <a:solidFill>
                  <a:srgbClr val="FFFFFF"/>
                </a:solidFill>
              </a:rPr>
            </a:b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48725" y="2155400"/>
            <a:ext cx="884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" sz="3390" dirty="0">
                <a:latin typeface="Calibri" panose="020F0502020204030204" pitchFamily="34" charset="0"/>
                <a:cs typeface="Calibri" panose="020F0502020204030204" pitchFamily="34" charset="0"/>
              </a:rPr>
              <a:t>GTM Plan Overview</a:t>
            </a:r>
            <a:endParaRPr sz="339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236208" y="-4846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3905250" y="166687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550" y="2133062"/>
            <a:ext cx="4336325" cy="8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8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452375" y="239546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Key Elements of a GTM Strategy and Plan 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4294967295"/>
          </p:nvPr>
        </p:nvSpPr>
        <p:spPr>
          <a:xfrm>
            <a:off x="514350" y="867927"/>
            <a:ext cx="81153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CURRENT SITUATION: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What’s happening in the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arket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that our product can address. 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 OPPORTUNITY: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he size of the opportunity (revenue, growth rate, </a:t>
            </a:r>
            <a:r>
              <a:rPr lang="en" sz="90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etc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). 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 WE'RE LAUNCHING: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hat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the product 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does, the benefits for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the ta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rget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audience  &lt;Product Brief Template&gt;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MESSAGING STRATEGY::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Positioning, differentiators, key value propositions, benefits  &lt;See Messaging Template&gt;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PRICING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:</a:t>
            </a: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How new capabilities, product(s) or service(s) are priced.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"/>
              <a:buChar char="•"/>
            </a:pP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ROUTES TO MARKET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: How  the product is purchased. Direct, partners, channels.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TARGET AUDIENCES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The group of people you’re trying to reach with your message and offer. 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"/>
              <a:buChar char="•"/>
            </a:pPr>
            <a:r>
              <a:rPr lang="en" sz="900" dirty="0">
                <a:solidFill>
                  <a:srgbClr val="00A1E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MARKETING GOALS: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Desired outcomes. Limit to 2-3.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MARKETING STRATEGIES: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Your approach to achieve each objective. Limit 3-5. 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MARKETING OBJECTIVES: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Steps to achieve your strategies. Should be specific and measurable. Limit 2-3. 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MARKETING </a:t>
            </a:r>
            <a:r>
              <a:rPr lang="en" sz="900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TACTICS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arketing activities by functional area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supporting objective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.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Ideally a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visual dep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icting a potential buyer’s experience of these activities in market. </a:t>
            </a:r>
            <a:endParaRPr sz="11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TIMING: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When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key activities will hit the market.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BUDGET: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Money 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needed to support the GTM strategy and plan.</a:t>
            </a:r>
            <a:endParaRPr sz="9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SUCCESS METRICS: 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How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progress will be measured 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against the objectives </a:t>
            </a:r>
            <a:r>
              <a:rPr lang="en" sz="900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and by 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functional area. </a:t>
            </a:r>
            <a:endParaRPr sz="9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120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90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RISKS AND CONSIDERATIONS</a:t>
            </a:r>
            <a:r>
              <a:rPr lang="en" sz="9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: Anything</a:t>
            </a:r>
            <a:r>
              <a:rPr lang="en" sz="9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that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may </a:t>
            </a:r>
            <a:r>
              <a:rPr lang="en" sz="9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prevent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you f</a:t>
            </a:r>
            <a:r>
              <a:rPr lang="en" sz="9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rom </a:t>
            </a: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hitting dates or achieving your goals. </a:t>
            </a:r>
            <a:endParaRPr sz="11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63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endParaRPr sz="9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77800" marR="0" lvl="0" indent="-63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endParaRPr sz="9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148725" y="2155400"/>
            <a:ext cx="884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" sz="3390" dirty="0">
                <a:latin typeface="Calibri" panose="020F0502020204030204" pitchFamily="34" charset="0"/>
                <a:cs typeface="Calibri" panose="020F0502020204030204" pitchFamily="34" charset="0"/>
              </a:rPr>
              <a:t>GTM Plan Template</a:t>
            </a:r>
            <a:endParaRPr sz="339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6236208" y="-4846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3905250" y="166687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Situation</a:t>
            </a:r>
            <a:endParaRPr sz="24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5225143" y="216575"/>
            <a:ext cx="3100796" cy="1602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2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lvl="0" indent="-1206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</a:pPr>
            <a:r>
              <a:rPr lang="en" sz="12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What’s happening in the market that created an opportunity for growth addressed by this new product (service or set of new capabilities/features.)</a:t>
            </a:r>
            <a:endParaRPr sz="1200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508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644600" y="1367475"/>
            <a:ext cx="78825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Trend 1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Trend 2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Trend 3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body" idx="4294967295"/>
          </p:nvPr>
        </p:nvSpPr>
        <p:spPr>
          <a:xfrm>
            <a:off x="579108" y="1225125"/>
            <a:ext cx="7621200" cy="28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What markets are you targeting for this launch?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lvl="0" indent="-2794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 1</a:t>
            </a:r>
            <a:r>
              <a:rPr lang="en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</a:t>
            </a:r>
            <a:r>
              <a:rPr lang="en" sz="12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(For example: Fortune 500 Technology companies based in the US)</a:t>
            </a:r>
            <a:endParaRPr sz="12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 2</a:t>
            </a:r>
            <a:endParaRPr sz="16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580046" y="471427"/>
            <a:ext cx="78099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400" b="0" dirty="0">
                <a:solidFill>
                  <a:schemeClr val="accen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 Segments</a:t>
            </a:r>
            <a:endParaRPr sz="24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514350" y="514351"/>
            <a:ext cx="8115300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Market Opportunity </a:t>
            </a:r>
            <a:endParaRPr sz="240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871386" y="1498332"/>
            <a:ext cx="2674620" cy="2674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1241281" y="2542056"/>
            <a:ext cx="1880327" cy="16209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34" name="Google Shape;234;p35"/>
          <p:cNvCxnSpPr/>
          <p:nvPr/>
        </p:nvCxnSpPr>
        <p:spPr>
          <a:xfrm>
            <a:off x="2943629" y="1724971"/>
            <a:ext cx="2105857" cy="0"/>
          </a:xfrm>
          <a:prstGeom prst="straightConnector1">
            <a:avLst/>
          </a:prstGeom>
          <a:noFill/>
          <a:ln w="2540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35" name="Google Shape;235;p35"/>
          <p:cNvCxnSpPr/>
          <p:nvPr/>
        </p:nvCxnSpPr>
        <p:spPr>
          <a:xfrm>
            <a:off x="3169160" y="3453583"/>
            <a:ext cx="1880326" cy="0"/>
          </a:xfrm>
          <a:prstGeom prst="straightConnector1">
            <a:avLst/>
          </a:prstGeom>
          <a:noFill/>
          <a:ln w="254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339" y="3358143"/>
            <a:ext cx="278867" cy="2446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5626063" y="3192731"/>
            <a:ext cx="2708580" cy="2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TOTAL ADDRESSABLE MARKET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5626077" y="3379700"/>
            <a:ext cx="31593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 do you reasonable think you can achieve given your product and competitive environment within the first 6 -12 months of launching. </a:t>
            </a:r>
            <a:endParaRPr sz="11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5564034" y="1447472"/>
            <a:ext cx="2708580" cy="2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POTENTIAL MARKET OPPORTUNITY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5564034" y="1614870"/>
            <a:ext cx="3159300" cy="21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 is the total dollar value of the opportunity</a:t>
            </a:r>
            <a:endParaRPr sz="11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1760839" y="1614870"/>
            <a:ext cx="895713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$1250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1733588" y="2659973"/>
            <a:ext cx="895713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$960</a:t>
            </a:r>
            <a:endParaRPr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10391613" y="985111"/>
            <a:ext cx="13573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5102" y="1582847"/>
            <a:ext cx="273340" cy="26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/>
          <p:nvPr/>
        </p:nvSpPr>
        <p:spPr>
          <a:xfrm>
            <a:off x="4360800" y="47925"/>
            <a:ext cx="4783200" cy="1309800"/>
          </a:xfrm>
          <a:prstGeom prst="rect">
            <a:avLst/>
          </a:prstGeom>
          <a:solidFill>
            <a:srgbClr val="ED76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"/>
              <a:buChar char="•"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Size the revenue opportunity based on the market you’re targeting 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"/>
              <a:buChar char="•"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Determine what you can reasonably expect to achieve assuming a successful launch and a 6-12 month on-going marketing campaign. 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644600" y="445025"/>
            <a:ext cx="788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Launching</a:t>
            </a:r>
            <a:endParaRPr sz="24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630750" y="1128700"/>
            <a:ext cx="78825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What’s launching (product description, or incremental new capabilities)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How does it work?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What are the benefits to the target audience?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What is unique about the product/feature vs. competitors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What are the core use cases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List any known shortcomings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8214625" y="4846622"/>
            <a:ext cx="5487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Google Shape;302;p41">
            <a:extLst>
              <a:ext uri="{FF2B5EF4-FFF2-40B4-BE49-F238E27FC236}">
                <a16:creationId xmlns:a16="http://schemas.microsoft.com/office/drawing/2014/main" id="{8FDCB9D1-B8BC-03AF-2E13-7ED4178FB538}"/>
              </a:ext>
            </a:extLst>
          </p:cNvPr>
          <p:cNvSpPr/>
          <p:nvPr/>
        </p:nvSpPr>
        <p:spPr>
          <a:xfrm>
            <a:off x="6208025" y="179450"/>
            <a:ext cx="2070736" cy="865500"/>
          </a:xfrm>
          <a:prstGeom prst="rect">
            <a:avLst/>
          </a:prstGeom>
          <a:solidFill>
            <a:srgbClr val="F35B3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Summary of the product or ”What’s New” you’re planning to launch.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8115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Target Audience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514351" y="1333499"/>
            <a:ext cx="4307400" cy="2244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2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What specific groups of people are we targeting for this release? Include their pains, needs, role, motivations, etc.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Provide as much information as possible. 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Macintosh PowerPoint</Application>
  <PresentationFormat>On-screen Show (16:9)</PresentationFormat>
  <Paragraphs>218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Merriweather</vt:lpstr>
      <vt:lpstr>Arial</vt:lpstr>
      <vt:lpstr>Helvetica Neue</vt:lpstr>
      <vt:lpstr>Calibri</vt:lpstr>
      <vt:lpstr>Source Sans Pro</vt:lpstr>
      <vt:lpstr>Salesforce Sans</vt:lpstr>
      <vt:lpstr>Times</vt:lpstr>
      <vt:lpstr>Simple Light</vt:lpstr>
      <vt:lpstr>Go-To-Market Strategy  Template</vt:lpstr>
      <vt:lpstr>GTM Plan Overview</vt:lpstr>
      <vt:lpstr>Key Elements of a GTM Strategy and Plan </vt:lpstr>
      <vt:lpstr>GTM Plan Template</vt:lpstr>
      <vt:lpstr>Current Situation</vt:lpstr>
      <vt:lpstr>Market Segments</vt:lpstr>
      <vt:lpstr>Market Opportunity </vt:lpstr>
      <vt:lpstr>What’s Launching</vt:lpstr>
      <vt:lpstr>Target Audience</vt:lpstr>
      <vt:lpstr>Messaging Strategy </vt:lpstr>
      <vt:lpstr>Pricing and Packaging</vt:lpstr>
      <vt:lpstr>Plan on a Page</vt:lpstr>
      <vt:lpstr>Customer Experience</vt:lpstr>
      <vt:lpstr>Functional Plans </vt:lpstr>
      <vt:lpstr>PowerPoint Presentation</vt:lpstr>
      <vt:lpstr>Budget by Mix</vt:lpstr>
      <vt:lpstr>Success Metrics</vt:lpstr>
      <vt:lpstr>Risks  </vt:lpstr>
      <vt:lpstr>Enjoy!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Go-To-Market Strategy  Template</dc:title>
  <cp:lastModifiedBy>Joan Bodensteiner</cp:lastModifiedBy>
  <cp:revision>1</cp:revision>
  <dcterms:modified xsi:type="dcterms:W3CDTF">2023-08-10T20:16:24Z</dcterms:modified>
</cp:coreProperties>
</file>